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61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>
        <p:scale>
          <a:sx n="37" d="100"/>
          <a:sy n="37" d="100"/>
        </p:scale>
        <p:origin x="1152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77B2C-8AAC-4240-A69E-522CA0A99569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B9863-572C-479B-BF37-D79454F098C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935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B9863-572C-479B-BF37-D79454F098C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6443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96DA-ACE2-4899-9C75-C3D8DD778E38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F017C-4FF7-4F78-B5D2-5BABA828EE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9230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96DA-ACE2-4899-9C75-C3D8DD778E38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F017C-4FF7-4F78-B5D2-5BABA828EE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2393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96DA-ACE2-4899-9C75-C3D8DD778E38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F017C-4FF7-4F78-B5D2-5BABA828EE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9975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96DA-ACE2-4899-9C75-C3D8DD778E38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F017C-4FF7-4F78-B5D2-5BABA828EE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394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96DA-ACE2-4899-9C75-C3D8DD778E38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F017C-4FF7-4F78-B5D2-5BABA828EE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2206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96DA-ACE2-4899-9C75-C3D8DD778E38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F017C-4FF7-4F78-B5D2-5BABA828EE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959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96DA-ACE2-4899-9C75-C3D8DD778E38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F017C-4FF7-4F78-B5D2-5BABA828EE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7110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96DA-ACE2-4899-9C75-C3D8DD778E38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F017C-4FF7-4F78-B5D2-5BABA828EE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8517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96DA-ACE2-4899-9C75-C3D8DD778E38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F017C-4FF7-4F78-B5D2-5BABA828EE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9930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96DA-ACE2-4899-9C75-C3D8DD778E38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F017C-4FF7-4F78-B5D2-5BABA828EE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0248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496DA-ACE2-4899-9C75-C3D8DD778E38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F017C-4FF7-4F78-B5D2-5BABA828EE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8969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496DA-ACE2-4899-9C75-C3D8DD778E38}" type="datetimeFigureOut">
              <a:rPr lang="en-IN" smtClean="0"/>
              <a:t>14-01-2025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F017C-4FF7-4F78-B5D2-5BABA828EE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921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442693" y="5031593"/>
            <a:ext cx="9144000" cy="1655762"/>
          </a:xfrm>
        </p:spPr>
        <p:txBody>
          <a:bodyPr/>
          <a:lstStyle/>
          <a:p>
            <a:r>
              <a:rPr lang="en-GB" dirty="0" smtClean="0">
                <a:latin typeface="Candara Light" panose="020E0502030303020204" pitchFamily="34" charset="0"/>
              </a:rPr>
              <a:t>It is what it sounds like!</a:t>
            </a:r>
            <a:endParaRPr lang="en-IN" dirty="0">
              <a:latin typeface="Candara Light" panose="020E0502030303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155096" y="2883039"/>
            <a:ext cx="6891130" cy="37718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8759688" y="-742122"/>
            <a:ext cx="3988903" cy="543339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4199673"/>
            <a:ext cx="8759688" cy="49159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Half Frame 42"/>
          <p:cNvSpPr/>
          <p:nvPr/>
        </p:nvSpPr>
        <p:spPr>
          <a:xfrm flipV="1">
            <a:off x="10946297" y="1550501"/>
            <a:ext cx="159025" cy="132524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44" name="Half Frame 43"/>
          <p:cNvSpPr/>
          <p:nvPr/>
        </p:nvSpPr>
        <p:spPr>
          <a:xfrm rot="8275172" flipH="1" flipV="1">
            <a:off x="5500002" y="4471493"/>
            <a:ext cx="95551" cy="106495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300902"/>
              </p:ext>
            </p:extLst>
          </p:nvPr>
        </p:nvGraphicFramePr>
        <p:xfrm>
          <a:off x="-6" y="-22600"/>
          <a:ext cx="8904858" cy="4155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143"/>
                <a:gridCol w="1484143"/>
                <a:gridCol w="1484143"/>
                <a:gridCol w="1484143"/>
                <a:gridCol w="1484143"/>
                <a:gridCol w="1484143"/>
              </a:tblGrid>
              <a:tr h="692509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2509">
                <a:tc rowSpan="2" gridSpan="3">
                  <a:txBody>
                    <a:bodyPr/>
                    <a:lstStyle/>
                    <a:p>
                      <a:pPr algn="ctr"/>
                      <a:r>
                        <a:rPr lang="en-GB" sz="3600" dirty="0" smtClean="0">
                          <a:latin typeface="Agency FB" panose="020B0503020202020204" pitchFamily="34" charset="0"/>
                        </a:rPr>
                        <a:t>SELECTIVE REFLECTION</a:t>
                      </a:r>
                      <a:r>
                        <a:rPr lang="en-GB" sz="3600" baseline="0" dirty="0" smtClean="0">
                          <a:latin typeface="Agency FB" panose="020B0503020202020204" pitchFamily="34" charset="0"/>
                        </a:rPr>
                        <a:t> MIRROR</a:t>
                      </a:r>
                      <a:endParaRPr lang="en-IN" sz="3600" dirty="0">
                        <a:latin typeface="Agency FB" panose="020B0503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</a:tr>
              <a:tr h="692509">
                <a:tc gridSpan="3" vMerge="1"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2509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2509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</a:tr>
              <a:tr h="692509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882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1156" y="-99907"/>
            <a:ext cx="97760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HOW IT WORKS REALLY?</a:t>
            </a:r>
            <a:endParaRPr lang="en-IN" sz="66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854" y="3039414"/>
            <a:ext cx="34257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YOU MIGHT SAY IT MULTIPLE REFELCTION, OR ANGULAR MIRROR MANIPULATION.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  <a:latin typeface="Gill Sans Ultra Bold" panose="020B0A02020104020203" pitchFamily="34" charset="0"/>
            </a:endParaRPr>
          </a:p>
          <a:p>
            <a:r>
              <a:rPr lang="en-GB" sz="3200" dirty="0" smtClean="0">
                <a:solidFill>
                  <a:schemeClr val="bg1"/>
                </a:solidFill>
                <a:latin typeface="Gill Sans Ultra Bold" panose="020B0A02020104020203" pitchFamily="34" charset="0"/>
              </a:rPr>
              <a:t>IT IS ALL ABOUT ANGLES!</a:t>
            </a:r>
            <a:endParaRPr lang="en-IN" sz="3200" dirty="0">
              <a:solidFill>
                <a:schemeClr val="bg1"/>
              </a:solidFill>
              <a:latin typeface="Gill Sans Ultra Bold" panose="020B0A02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36405" y="3993522"/>
            <a:ext cx="56538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>
              <a:solidFill>
                <a:schemeClr val="bg1"/>
              </a:solidFill>
              <a:latin typeface="Cooper Black" panose="0208090404030B020404" pitchFamily="18" charset="0"/>
            </a:endParaRPr>
          </a:p>
          <a:p>
            <a:endParaRPr lang="en-GB" sz="3200" dirty="0" smtClean="0">
              <a:solidFill>
                <a:schemeClr val="bg1"/>
              </a:solidFill>
              <a:latin typeface="Cooper Black" panose="0208090404030B020404" pitchFamily="18" charset="0"/>
            </a:endParaRPr>
          </a:p>
          <a:p>
            <a:endParaRPr lang="en-GB" sz="3200" dirty="0">
              <a:solidFill>
                <a:schemeClr val="bg1"/>
              </a:solidFill>
              <a:latin typeface="Cooper Black" panose="0208090404030B020404" pitchFamily="18" charset="0"/>
            </a:endParaRPr>
          </a:p>
          <a:p>
            <a:r>
              <a:rPr lang="en-GB" sz="3200" dirty="0" smtClean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endParaRPr lang="en-IN" sz="32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0616" y="5455460"/>
            <a:ext cx="24796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JUST KEEP THE MIRRORS AT AN ANGLE</a:t>
            </a:r>
          </a:p>
          <a:p>
            <a:endParaRPr lang="en-IN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692377" y="5910579"/>
            <a:ext cx="708239" cy="1"/>
          </a:xfrm>
          <a:prstGeom prst="straightConnector1">
            <a:avLst/>
          </a:prstGeom>
          <a:ln w="117475">
            <a:gradFill flip="none" rotWithShape="1">
              <a:gsLst>
                <a:gs pos="0">
                  <a:schemeClr val="accent5">
                    <a:lumMod val="97000"/>
                    <a:lumOff val="3000"/>
                  </a:schemeClr>
                </a:gs>
                <a:gs pos="36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0366656" y="0"/>
            <a:ext cx="1415772" cy="6858000"/>
          </a:xfrm>
          <a:prstGeom prst="rect">
            <a:avLst/>
          </a:prstGeom>
          <a:solidFill>
            <a:schemeClr val="accent1"/>
          </a:solidFill>
        </p:spPr>
        <p:txBody>
          <a:bodyPr vert="vert270" wrap="square" rtlCol="0">
            <a:spAutoFit/>
          </a:bodyPr>
          <a:lstStyle/>
          <a:p>
            <a:r>
              <a:rPr lang="en-GB" sz="40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NO LESS THAN 90, NOT 90.                 -Why so?</a:t>
            </a:r>
            <a:endParaRPr lang="en-IN" sz="40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95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08542" y="2647276"/>
            <a:ext cx="4868333" cy="3651250"/>
          </a:xfrm>
          <a:prstGeom prst="rect">
            <a:avLst/>
          </a:prstGeom>
        </p:spPr>
      </p:pic>
      <p:sp>
        <p:nvSpPr>
          <p:cNvPr id="4" name="Pie 3"/>
          <p:cNvSpPr/>
          <p:nvPr/>
        </p:nvSpPr>
        <p:spPr>
          <a:xfrm rot="13609524">
            <a:off x="-1827971" y="-4298930"/>
            <a:ext cx="15847944" cy="15753096"/>
          </a:xfrm>
          <a:prstGeom prst="pi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" y="27839"/>
            <a:ext cx="2885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chemeClr val="bg1"/>
                </a:solidFill>
                <a:latin typeface="Agency FB" panose="020B0503020202020204" pitchFamily="34" charset="0"/>
              </a:rPr>
              <a:t>THE FOLLOWING </a:t>
            </a:r>
            <a:r>
              <a:rPr lang="en-GB" sz="4000" dirty="0" smtClean="0">
                <a:solidFill>
                  <a:schemeClr val="bg1"/>
                </a:solidFill>
                <a:latin typeface="Agency FB" panose="020B0503020202020204" pitchFamily="34" charset="0"/>
              </a:rPr>
              <a:t>FIGURE DEPICTS </a:t>
            </a:r>
            <a:r>
              <a:rPr lang="en-GB" sz="4000" dirty="0" smtClean="0">
                <a:solidFill>
                  <a:schemeClr val="bg1"/>
                </a:solidFill>
                <a:latin typeface="Agency FB" panose="020B0503020202020204" pitchFamily="34" charset="0"/>
              </a:rPr>
              <a:t>IT-</a:t>
            </a:r>
            <a:endParaRPr lang="en-IN" sz="4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37795" y="1069239"/>
            <a:ext cx="61039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 smtClean="0">
                <a:latin typeface="Franklin Gothic Heavy" panose="020B0903020102020204" pitchFamily="34" charset="0"/>
              </a:rPr>
              <a:t>WHY NOT LESS THAN 90 AND 90 ITSELF?</a:t>
            </a:r>
            <a:endParaRPr lang="en-IN" sz="8000" dirty="0"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74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e 5"/>
          <p:cNvSpPr/>
          <p:nvPr/>
        </p:nvSpPr>
        <p:spPr>
          <a:xfrm rot="2678468">
            <a:off x="-1827971" y="-4298930"/>
            <a:ext cx="15847944" cy="15753096"/>
          </a:xfrm>
          <a:prstGeom prst="pi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800" y="2300345"/>
            <a:ext cx="6096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 smtClean="0">
                <a:latin typeface="Franklin Gothic Heavy" panose="020B0903020102020204" pitchFamily="34" charset="0"/>
              </a:rPr>
              <a:t>WHY THESE ANGLES?</a:t>
            </a:r>
            <a:endParaRPr lang="en-IN" sz="8000" dirty="0"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31123" y="4001232"/>
            <a:ext cx="4114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solidFill>
                  <a:schemeClr val="bg1"/>
                </a:solidFill>
                <a:latin typeface="Agency FB" panose="020B0503020202020204" pitchFamily="34" charset="0"/>
              </a:rPr>
              <a:t>LET’S PRACTICALLY DEMONSTARTE AND FIND OUT!</a:t>
            </a:r>
            <a:endParaRPr lang="en-IN" sz="44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571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563" y="0"/>
            <a:ext cx="10515600" cy="1325563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Franklin Gothic Heavy" panose="020B0903020102020204" pitchFamily="34" charset="0"/>
              </a:rPr>
              <a:t>THANK YOU!</a:t>
            </a:r>
            <a:endParaRPr lang="en-IN" sz="9600" dirty="0">
              <a:latin typeface="Franklin Gothic Heavy" panose="020B0903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6076" y="1325563"/>
            <a:ext cx="91053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latin typeface="Agency FB" panose="020B0503020202020204" pitchFamily="34" charset="0"/>
              </a:rPr>
              <a:t>CONTRIBUTORS- (Arranged alphabetically)</a:t>
            </a:r>
            <a:endParaRPr lang="en-IN" sz="4400" dirty="0">
              <a:latin typeface="Agency FB" panose="020B05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76" y="2546823"/>
            <a:ext cx="1724696" cy="17246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76" y="4697483"/>
            <a:ext cx="1724696" cy="17246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62896" y="2807594"/>
            <a:ext cx="3902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MAINAK BISWAS</a:t>
            </a:r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2653048" y="513867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TRISHAN BHATTACHARJEE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3698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91</Words>
  <Application>Microsoft Office PowerPoint</Application>
  <PresentationFormat>Widescreen</PresentationFormat>
  <Paragraphs>24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5" baseType="lpstr">
      <vt:lpstr>Agency FB</vt:lpstr>
      <vt:lpstr>Arial</vt:lpstr>
      <vt:lpstr>Arial Rounded MT Bold</vt:lpstr>
      <vt:lpstr>Calibri</vt:lpstr>
      <vt:lpstr>Calibri Light</vt:lpstr>
      <vt:lpstr>Candara Light</vt:lpstr>
      <vt:lpstr>Cooper Black</vt:lpstr>
      <vt:lpstr>Franklin Gothic Heavy</vt:lpstr>
      <vt:lpstr>Gill Sans Ultra Bold</vt:lpstr>
      <vt:lpstr>Office Theme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13</cp:revision>
  <dcterms:created xsi:type="dcterms:W3CDTF">2025-01-13T18:16:40Z</dcterms:created>
  <dcterms:modified xsi:type="dcterms:W3CDTF">2025-01-14T03:24:51Z</dcterms:modified>
</cp:coreProperties>
</file>